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7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9" r:id="rId14"/>
    <p:sldId id="260" r:id="rId15"/>
    <p:sldId id="281" r:id="rId16"/>
    <p:sldId id="282" r:id="rId17"/>
    <p:sldId id="261" r:id="rId18"/>
    <p:sldId id="263" r:id="rId19"/>
    <p:sldId id="276" r:id="rId20"/>
    <p:sldId id="262" r:id="rId21"/>
    <p:sldId id="284" r:id="rId22"/>
    <p:sldId id="264" r:id="rId23"/>
    <p:sldId id="285" r:id="rId24"/>
    <p:sldId id="265" r:id="rId25"/>
    <p:sldId id="277" r:id="rId26"/>
    <p:sldId id="278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3B14-2DA0-4065-9249-E88B783F91E7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08A3CA3-7289-4B3A-B23D-7C640338AC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3B14-2DA0-4065-9249-E88B783F91E7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08A3CA3-7289-4B3A-B23D-7C640338AC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3B14-2DA0-4065-9249-E88B783F91E7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A3CA3-7289-4B3A-B23D-7C640338AC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3B14-2DA0-4065-9249-E88B783F91E7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A3CA3-7289-4B3A-B23D-7C640338AC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3B14-2DA0-4065-9249-E88B783F91E7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08A3CA3-7289-4B3A-B23D-7C640338AC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3B14-2DA0-4065-9249-E88B783F91E7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A3CA3-7289-4B3A-B23D-7C640338AC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3B14-2DA0-4065-9249-E88B783F91E7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A3CA3-7289-4B3A-B23D-7C640338AC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3B14-2DA0-4065-9249-E88B783F91E7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A3CA3-7289-4B3A-B23D-7C640338AC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3B14-2DA0-4065-9249-E88B783F91E7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A3CA3-7289-4B3A-B23D-7C640338AC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3B14-2DA0-4065-9249-E88B783F91E7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A3CA3-7289-4B3A-B23D-7C640338AC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3B14-2DA0-4065-9249-E88B783F91E7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A3CA3-7289-4B3A-B23D-7C640338AC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3B93B14-2DA0-4065-9249-E88B783F91E7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08A3CA3-7289-4B3A-B23D-7C640338AC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052736"/>
            <a:ext cx="7992888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itchFamily="18" charset="0"/>
              </a:rPr>
              <a:t>«Учиться можно </a:t>
            </a:r>
            <a:r>
              <a:rPr lang="ru-RU" sz="4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itchFamily="18" charset="0"/>
              </a:rPr>
              <a:t>только весело</a:t>
            </a:r>
            <a:r>
              <a:rPr lang="ru-RU" sz="4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itchFamily="18" charset="0"/>
              </a:rPr>
              <a:t>. Чтобы переваривать знания , надо поглощать их с </a:t>
            </a:r>
            <a:r>
              <a:rPr lang="ru-RU" sz="4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аппетитом».</a:t>
            </a:r>
          </a:p>
          <a:p>
            <a:pPr algn="ctr"/>
            <a:endParaRPr lang="ru-RU" sz="46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400" dirty="0" smtClean="0">
                <a:solidFill>
                  <a:schemeClr val="accent3">
                    <a:lumMod val="75000"/>
                  </a:schemeClr>
                </a:solidFill>
              </a:rPr>
              <a:t>                              Анатоль Франс </a:t>
            </a:r>
            <a:endParaRPr lang="ru-RU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41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1331640" y="548680"/>
                <a:ext cx="6552728" cy="58631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i="1" smtClean="0">
                          <a:latin typeface="Cambria Math"/>
                        </a:rPr>
                        <m:t>1) </m:t>
                      </m:r>
                      <m:f>
                        <m:fPr>
                          <m:ctrlPr>
                            <a:rPr lang="ru-RU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i="1">
                              <a:latin typeface="Cambria Math"/>
                            </a:rPr>
                            <m:t>43</m:t>
                          </m:r>
                        </m:num>
                        <m:den>
                          <m:r>
                            <a:rPr lang="ru-RU" sz="2800" i="1">
                              <a:latin typeface="Cambria Math"/>
                            </a:rPr>
                            <m:t>98</m:t>
                          </m:r>
                        </m:den>
                      </m:f>
                      <m:r>
                        <a:rPr lang="ru-RU" sz="28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ru-RU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i="1">
                              <a:latin typeface="Cambria Math"/>
                            </a:rPr>
                            <m:t>39</m:t>
                          </m:r>
                        </m:num>
                        <m:den>
                          <m:r>
                            <a:rPr lang="ru-RU" sz="2800" i="1">
                              <a:latin typeface="Cambria Math"/>
                            </a:rPr>
                            <m:t>98</m:t>
                          </m:r>
                        </m:den>
                      </m:f>
                      <m:r>
                        <a:rPr lang="ru-RU" sz="28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ru-RU" sz="2800" dirty="0" smtClean="0"/>
              </a:p>
              <a:p>
                <a:r>
                  <a:rPr lang="ru-RU" sz="2800" dirty="0"/>
                  <a:t> 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i="1">
                          <a:latin typeface="Cambria Math"/>
                        </a:rPr>
                        <m:t>2)</m:t>
                      </m:r>
                      <m:f>
                        <m:fPr>
                          <m:ctrlPr>
                            <a:rPr lang="ru-RU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i="1">
                              <a:latin typeface="Cambria Math"/>
                            </a:rPr>
                            <m:t>36</m:t>
                          </m:r>
                        </m:num>
                        <m:den>
                          <m:r>
                            <a:rPr lang="ru-RU" sz="2800" i="1">
                              <a:latin typeface="Cambria Math"/>
                            </a:rPr>
                            <m:t>54</m:t>
                          </m:r>
                        </m:den>
                      </m:f>
                      <m:r>
                        <a:rPr lang="ru-RU" sz="28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ru-RU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i="1">
                              <a:latin typeface="Cambria Math"/>
                            </a:rPr>
                            <m:t>19</m:t>
                          </m:r>
                        </m:num>
                        <m:den>
                          <m:r>
                            <a:rPr lang="ru-RU" sz="2800" i="1">
                              <a:latin typeface="Cambria Math"/>
                            </a:rPr>
                            <m:t>54</m:t>
                          </m:r>
                        </m:den>
                      </m:f>
                      <m:r>
                        <a:rPr lang="ru-RU" sz="28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ru-RU" sz="2800" dirty="0"/>
              </a:p>
              <a:p>
                <a:r>
                  <a:rPr lang="ru-RU" sz="2800" dirty="0"/>
                  <a:t> 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i="1">
                          <a:latin typeface="Cambria Math"/>
                        </a:rPr>
                        <m:t>3)</m:t>
                      </m:r>
                      <m:f>
                        <m:fPr>
                          <m:ctrlPr>
                            <a:rPr lang="ru-RU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i="1">
                              <a:latin typeface="Cambria Math"/>
                            </a:rPr>
                            <m:t>2</m:t>
                          </m:r>
                          <m:r>
                            <a:rPr lang="ru-RU" sz="28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ru-RU" sz="2800" i="1">
                              <a:latin typeface="Cambria Math"/>
                            </a:rPr>
                            <m:t>85</m:t>
                          </m:r>
                        </m:den>
                      </m:f>
                      <m:r>
                        <a:rPr lang="ru-RU" sz="28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ru-RU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i="1">
                              <a:latin typeface="Cambria Math"/>
                            </a:rPr>
                            <m:t>61</m:t>
                          </m:r>
                        </m:num>
                        <m:den>
                          <m:r>
                            <a:rPr lang="ru-RU" sz="2800" i="1">
                              <a:latin typeface="Cambria Math"/>
                            </a:rPr>
                            <m:t>85</m:t>
                          </m:r>
                        </m:den>
                      </m:f>
                      <m:r>
                        <a:rPr lang="ru-RU" sz="28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ru-RU" sz="2800" dirty="0"/>
              </a:p>
              <a:p>
                <a:r>
                  <a:rPr lang="ru-RU" sz="2800" dirty="0"/>
                  <a:t> 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i="1">
                          <a:latin typeface="Cambria Math"/>
                        </a:rPr>
                        <m:t>4)</m:t>
                      </m:r>
                      <m:f>
                        <m:fPr>
                          <m:ctrlPr>
                            <a:rPr lang="ru-RU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i="1">
                              <a:latin typeface="Cambria Math"/>
                            </a:rPr>
                            <m:t>101</m:t>
                          </m:r>
                        </m:num>
                        <m:den>
                          <m:r>
                            <a:rPr lang="ru-RU" sz="2800" i="1">
                              <a:latin typeface="Cambria Math"/>
                            </a:rPr>
                            <m:t>63</m:t>
                          </m:r>
                        </m:den>
                      </m:f>
                      <m:r>
                        <a:rPr lang="ru-RU" sz="28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ru-RU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i="1">
                              <a:latin typeface="Cambria Math"/>
                            </a:rPr>
                            <m:t>67</m:t>
                          </m:r>
                        </m:num>
                        <m:den>
                          <m:r>
                            <a:rPr lang="ru-RU" sz="2800" i="1">
                              <a:latin typeface="Cambria Math"/>
                            </a:rPr>
                            <m:t>63</m:t>
                          </m:r>
                        </m:den>
                      </m:f>
                      <m:r>
                        <a:rPr lang="ru-RU" sz="28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ru-RU" sz="2800" dirty="0"/>
              </a:p>
              <a:p>
                <a:r>
                  <a:rPr lang="ru-RU" sz="2800" dirty="0"/>
                  <a:t> 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i="1">
                          <a:latin typeface="Cambria Math"/>
                        </a:rPr>
                        <m:t>5)</m:t>
                      </m:r>
                      <m:f>
                        <m:fPr>
                          <m:ctrlPr>
                            <a:rPr lang="ru-RU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i="1">
                              <a:latin typeface="Cambria Math"/>
                            </a:rPr>
                            <m:t>32</m:t>
                          </m:r>
                        </m:num>
                        <m:den>
                          <m:r>
                            <a:rPr lang="ru-RU" sz="2800" i="1">
                              <a:latin typeface="Cambria Math"/>
                            </a:rPr>
                            <m:t>99</m:t>
                          </m:r>
                        </m:den>
                      </m:f>
                      <m:r>
                        <a:rPr lang="ru-RU" sz="28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ru-RU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i="1">
                              <a:latin typeface="Cambria Math"/>
                            </a:rPr>
                            <m:t>44</m:t>
                          </m:r>
                        </m:num>
                        <m:den>
                          <m:r>
                            <a:rPr lang="ru-RU" sz="2800" i="1">
                              <a:latin typeface="Cambria Math"/>
                            </a:rPr>
                            <m:t>99</m:t>
                          </m:r>
                        </m:den>
                      </m:f>
                      <m:r>
                        <a:rPr lang="ru-RU" sz="28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548680"/>
                <a:ext cx="6552728" cy="586314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012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1331640" y="548680"/>
                <a:ext cx="6552728" cy="58631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i="1" smtClean="0">
                          <a:latin typeface="Cambria Math"/>
                        </a:rPr>
                        <m:t>1) </m:t>
                      </m:r>
                      <m:f>
                        <m:fPr>
                          <m:ctrlPr>
                            <a:rPr lang="ru-RU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i="1">
                              <a:latin typeface="Cambria Math"/>
                            </a:rPr>
                            <m:t>43</m:t>
                          </m:r>
                        </m:num>
                        <m:den>
                          <m:r>
                            <a:rPr lang="ru-RU" sz="2800" i="1">
                              <a:latin typeface="Cambria Math"/>
                            </a:rPr>
                            <m:t>98</m:t>
                          </m:r>
                        </m:den>
                      </m:f>
                      <m:r>
                        <a:rPr lang="ru-RU" sz="28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ru-RU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i="1">
                              <a:latin typeface="Cambria Math"/>
                            </a:rPr>
                            <m:t>39</m:t>
                          </m:r>
                        </m:num>
                        <m:den>
                          <m:r>
                            <a:rPr lang="ru-RU" sz="2800" i="1">
                              <a:latin typeface="Cambria Math"/>
                            </a:rPr>
                            <m:t>98</m:t>
                          </m:r>
                        </m:den>
                      </m:f>
                      <m:r>
                        <a:rPr lang="ru-RU" sz="2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b="0" i="1" smtClean="0">
                              <a:latin typeface="Cambria Math"/>
                            </a:rPr>
                            <m:t>82</m:t>
                          </m:r>
                        </m:num>
                        <m:den>
                          <m:r>
                            <a:rPr lang="ru-RU" sz="2800" b="0" i="1" smtClean="0">
                              <a:latin typeface="Cambria Math"/>
                            </a:rPr>
                            <m:t>98</m:t>
                          </m:r>
                        </m:den>
                      </m:f>
                    </m:oMath>
                  </m:oMathPara>
                </a14:m>
                <a:endParaRPr lang="ru-RU" sz="2800" dirty="0"/>
              </a:p>
              <a:p>
                <a:r>
                  <a:rPr lang="ru-RU" sz="2800" dirty="0"/>
                  <a:t> 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i="1">
                          <a:latin typeface="Cambria Math"/>
                        </a:rPr>
                        <m:t>2)</m:t>
                      </m:r>
                      <m:f>
                        <m:fPr>
                          <m:ctrlPr>
                            <a:rPr lang="ru-RU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i="1">
                              <a:latin typeface="Cambria Math"/>
                            </a:rPr>
                            <m:t>36</m:t>
                          </m:r>
                        </m:num>
                        <m:den>
                          <m:r>
                            <a:rPr lang="ru-RU" sz="2800" i="1">
                              <a:latin typeface="Cambria Math"/>
                            </a:rPr>
                            <m:t>54</m:t>
                          </m:r>
                        </m:den>
                      </m:f>
                      <m:r>
                        <a:rPr lang="ru-RU" sz="28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ru-RU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i="1">
                              <a:latin typeface="Cambria Math"/>
                            </a:rPr>
                            <m:t>19</m:t>
                          </m:r>
                        </m:num>
                        <m:den>
                          <m:r>
                            <a:rPr lang="ru-RU" sz="2800" i="1">
                              <a:latin typeface="Cambria Math"/>
                            </a:rPr>
                            <m:t>54</m:t>
                          </m:r>
                        </m:den>
                      </m:f>
                      <m:r>
                        <a:rPr lang="ru-RU" sz="2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b="0" i="1" smtClean="0">
                              <a:latin typeface="Cambria Math"/>
                            </a:rPr>
                            <m:t>17</m:t>
                          </m:r>
                        </m:num>
                        <m:den>
                          <m:r>
                            <a:rPr lang="ru-RU" sz="2800" b="0" i="1" smtClean="0">
                              <a:latin typeface="Cambria Math"/>
                            </a:rPr>
                            <m:t>54</m:t>
                          </m:r>
                        </m:den>
                      </m:f>
                    </m:oMath>
                  </m:oMathPara>
                </a14:m>
                <a:endParaRPr lang="ru-RU" sz="2800" dirty="0"/>
              </a:p>
              <a:p>
                <a:r>
                  <a:rPr lang="ru-RU" sz="2800" dirty="0"/>
                  <a:t> 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i="1">
                          <a:latin typeface="Cambria Math"/>
                        </a:rPr>
                        <m:t>3)</m:t>
                      </m:r>
                      <m:f>
                        <m:fPr>
                          <m:ctrlPr>
                            <a:rPr lang="ru-RU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i="1">
                              <a:latin typeface="Cambria Math"/>
                            </a:rPr>
                            <m:t>2</m:t>
                          </m:r>
                          <m:r>
                            <a:rPr lang="ru-RU" sz="28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ru-RU" sz="2800" i="1">
                              <a:latin typeface="Cambria Math"/>
                            </a:rPr>
                            <m:t>85</m:t>
                          </m:r>
                        </m:den>
                      </m:f>
                      <m:r>
                        <a:rPr lang="ru-RU" sz="28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ru-RU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i="1">
                              <a:latin typeface="Cambria Math"/>
                            </a:rPr>
                            <m:t>61</m:t>
                          </m:r>
                        </m:num>
                        <m:den>
                          <m:r>
                            <a:rPr lang="ru-RU" sz="2800" i="1">
                              <a:latin typeface="Cambria Math"/>
                            </a:rPr>
                            <m:t>85</m:t>
                          </m:r>
                        </m:den>
                      </m:f>
                      <m:r>
                        <a:rPr lang="ru-RU" sz="2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b="0" i="1" smtClean="0">
                              <a:latin typeface="Cambria Math"/>
                            </a:rPr>
                            <m:t>84</m:t>
                          </m:r>
                        </m:num>
                        <m:den>
                          <m:r>
                            <a:rPr lang="ru-RU" sz="2800" b="0" i="1" smtClean="0">
                              <a:latin typeface="Cambria Math"/>
                            </a:rPr>
                            <m:t>85</m:t>
                          </m:r>
                        </m:den>
                      </m:f>
                    </m:oMath>
                  </m:oMathPara>
                </a14:m>
                <a:endParaRPr lang="ru-RU" sz="2800" dirty="0"/>
              </a:p>
              <a:p>
                <a:r>
                  <a:rPr lang="ru-RU" sz="2800" dirty="0"/>
                  <a:t> 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i="1">
                          <a:latin typeface="Cambria Math"/>
                        </a:rPr>
                        <m:t>4)</m:t>
                      </m:r>
                      <m:f>
                        <m:fPr>
                          <m:ctrlPr>
                            <a:rPr lang="ru-RU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i="1">
                              <a:latin typeface="Cambria Math"/>
                            </a:rPr>
                            <m:t>101</m:t>
                          </m:r>
                        </m:num>
                        <m:den>
                          <m:r>
                            <a:rPr lang="ru-RU" sz="2800" i="1">
                              <a:latin typeface="Cambria Math"/>
                            </a:rPr>
                            <m:t>63</m:t>
                          </m:r>
                        </m:den>
                      </m:f>
                      <m:r>
                        <a:rPr lang="ru-RU" sz="28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ru-RU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i="1">
                              <a:latin typeface="Cambria Math"/>
                            </a:rPr>
                            <m:t>67</m:t>
                          </m:r>
                        </m:num>
                        <m:den>
                          <m:r>
                            <a:rPr lang="ru-RU" sz="2800" i="1">
                              <a:latin typeface="Cambria Math"/>
                            </a:rPr>
                            <m:t>63</m:t>
                          </m:r>
                        </m:den>
                      </m:f>
                      <m:r>
                        <a:rPr lang="ru-RU" sz="2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b="0" i="1" smtClean="0">
                              <a:latin typeface="Cambria Math"/>
                            </a:rPr>
                            <m:t>34</m:t>
                          </m:r>
                        </m:num>
                        <m:den>
                          <m:r>
                            <a:rPr lang="ru-RU" sz="2800" b="0" i="1" smtClean="0">
                              <a:latin typeface="Cambria Math"/>
                            </a:rPr>
                            <m:t>63</m:t>
                          </m:r>
                        </m:den>
                      </m:f>
                    </m:oMath>
                  </m:oMathPara>
                </a14:m>
                <a:endParaRPr lang="ru-RU" sz="2800" dirty="0"/>
              </a:p>
              <a:p>
                <a:r>
                  <a:rPr lang="ru-RU" sz="2800" dirty="0"/>
                  <a:t> 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i="1">
                          <a:latin typeface="Cambria Math"/>
                        </a:rPr>
                        <m:t>5)</m:t>
                      </m:r>
                      <m:f>
                        <m:fPr>
                          <m:ctrlPr>
                            <a:rPr lang="ru-RU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i="1">
                              <a:latin typeface="Cambria Math"/>
                            </a:rPr>
                            <m:t>32</m:t>
                          </m:r>
                        </m:num>
                        <m:den>
                          <m:r>
                            <a:rPr lang="ru-RU" sz="2800" i="1">
                              <a:latin typeface="Cambria Math"/>
                            </a:rPr>
                            <m:t>99</m:t>
                          </m:r>
                        </m:den>
                      </m:f>
                      <m:r>
                        <a:rPr lang="ru-RU" sz="28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ru-RU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i="1">
                              <a:latin typeface="Cambria Math"/>
                            </a:rPr>
                            <m:t>44</m:t>
                          </m:r>
                        </m:num>
                        <m:den>
                          <m:r>
                            <a:rPr lang="ru-RU" sz="2800" i="1">
                              <a:latin typeface="Cambria Math"/>
                            </a:rPr>
                            <m:t>99</m:t>
                          </m:r>
                        </m:den>
                      </m:f>
                      <m:r>
                        <a:rPr lang="ru-RU" sz="2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b="0" i="1" smtClean="0">
                              <a:latin typeface="Cambria Math"/>
                            </a:rPr>
                            <m:t>76</m:t>
                          </m:r>
                        </m:num>
                        <m:den>
                          <m:r>
                            <a:rPr lang="ru-RU" sz="2800" b="0" i="1" smtClean="0">
                              <a:latin typeface="Cambria Math"/>
                            </a:rPr>
                            <m:t>99</m:t>
                          </m:r>
                        </m:den>
                      </m:f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548680"/>
                <a:ext cx="6552728" cy="586314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7358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660604"/>
              </p:ext>
            </p:extLst>
          </p:nvPr>
        </p:nvGraphicFramePr>
        <p:xfrm>
          <a:off x="2339752" y="1052736"/>
          <a:ext cx="4392488" cy="4467765"/>
        </p:xfrm>
        <a:graphic>
          <a:graphicData uri="http://schemas.openxmlformats.org/drawingml/2006/table">
            <a:tbl>
              <a:tblPr firstRow="1" firstCol="1" bandRow="1"/>
              <a:tblGrid>
                <a:gridCol w="549061"/>
                <a:gridCol w="549061"/>
                <a:gridCol w="549061"/>
                <a:gridCol w="549061"/>
                <a:gridCol w="549061"/>
                <a:gridCol w="549061"/>
                <a:gridCol w="549061"/>
                <a:gridCol w="549061"/>
              </a:tblGrid>
              <a:tr h="29785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5.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2.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7.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3.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6.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8.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212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759801"/>
              </p:ext>
            </p:extLst>
          </p:nvPr>
        </p:nvGraphicFramePr>
        <p:xfrm>
          <a:off x="2339752" y="836717"/>
          <a:ext cx="4392488" cy="6552722"/>
        </p:xfrm>
        <a:graphic>
          <a:graphicData uri="http://schemas.openxmlformats.org/drawingml/2006/table">
            <a:tbl>
              <a:tblPr firstRow="1" firstCol="1" bandRow="1"/>
              <a:tblGrid>
                <a:gridCol w="549061"/>
                <a:gridCol w="549061"/>
                <a:gridCol w="549061"/>
                <a:gridCol w="549061"/>
                <a:gridCol w="549061"/>
                <a:gridCol w="549061"/>
                <a:gridCol w="549061"/>
                <a:gridCol w="549061"/>
              </a:tblGrid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Д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124200" y="17430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7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2436301"/>
              </p:ext>
            </p:extLst>
          </p:nvPr>
        </p:nvGraphicFramePr>
        <p:xfrm>
          <a:off x="2483768" y="1052736"/>
          <a:ext cx="4392488" cy="5034867"/>
        </p:xfrm>
        <a:graphic>
          <a:graphicData uri="http://schemas.openxmlformats.org/drawingml/2006/table">
            <a:tbl>
              <a:tblPr firstRow="1" firstCol="1" bandRow="1"/>
              <a:tblGrid>
                <a:gridCol w="549061"/>
                <a:gridCol w="549061"/>
                <a:gridCol w="549061"/>
                <a:gridCol w="549061"/>
                <a:gridCol w="549061"/>
                <a:gridCol w="549061"/>
                <a:gridCol w="549061"/>
                <a:gridCol w="549061"/>
              </a:tblGrid>
              <a:tr h="2692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lvl="3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Ч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Д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Ь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327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781337"/>
              </p:ext>
            </p:extLst>
          </p:nvPr>
        </p:nvGraphicFramePr>
        <p:xfrm>
          <a:off x="2123728" y="692696"/>
          <a:ext cx="4474840" cy="5106868"/>
        </p:xfrm>
        <a:graphic>
          <a:graphicData uri="http://schemas.openxmlformats.org/drawingml/2006/table">
            <a:tbl>
              <a:tblPr firstRow="1" firstCol="1" bandRow="1"/>
              <a:tblGrid>
                <a:gridCol w="559355"/>
                <a:gridCol w="559355"/>
                <a:gridCol w="559355"/>
                <a:gridCol w="559355"/>
                <a:gridCol w="559355"/>
                <a:gridCol w="559355"/>
                <a:gridCol w="559355"/>
                <a:gridCol w="559355"/>
              </a:tblGrid>
              <a:tr h="3004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4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Ч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4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4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Ц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4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4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4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4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Д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Й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4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4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Ь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4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004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4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4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4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4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4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279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9802710"/>
              </p:ext>
            </p:extLst>
          </p:nvPr>
        </p:nvGraphicFramePr>
        <p:xfrm>
          <a:off x="2267744" y="692696"/>
          <a:ext cx="4392488" cy="5063467"/>
        </p:xfrm>
        <a:graphic>
          <a:graphicData uri="http://schemas.openxmlformats.org/drawingml/2006/table">
            <a:tbl>
              <a:tblPr firstRow="1" firstCol="1" bandRow="1"/>
              <a:tblGrid>
                <a:gridCol w="549061"/>
                <a:gridCol w="549061"/>
                <a:gridCol w="549061"/>
                <a:gridCol w="549061"/>
                <a:gridCol w="549061"/>
                <a:gridCol w="549061"/>
                <a:gridCol w="549061"/>
                <a:gridCol w="549061"/>
              </a:tblGrid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Ч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Ц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Ч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Д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Й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С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Ь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37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767095"/>
              </p:ext>
            </p:extLst>
          </p:nvPr>
        </p:nvGraphicFramePr>
        <p:xfrm>
          <a:off x="2123728" y="908720"/>
          <a:ext cx="4392488" cy="5063467"/>
        </p:xfrm>
        <a:graphic>
          <a:graphicData uri="http://schemas.openxmlformats.org/drawingml/2006/table">
            <a:tbl>
              <a:tblPr firstRow="1" firstCol="1" bandRow="1"/>
              <a:tblGrid>
                <a:gridCol w="549061"/>
                <a:gridCol w="549061"/>
                <a:gridCol w="549061"/>
                <a:gridCol w="549061"/>
                <a:gridCol w="549061"/>
                <a:gridCol w="549061"/>
                <a:gridCol w="549061"/>
                <a:gridCol w="549061"/>
              </a:tblGrid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З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Ч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Ц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М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Ч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Д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Й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С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Ь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Ь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603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794767"/>
              </p:ext>
            </p:extLst>
          </p:nvPr>
        </p:nvGraphicFramePr>
        <p:xfrm>
          <a:off x="2123728" y="1052736"/>
          <a:ext cx="4392488" cy="4467765"/>
        </p:xfrm>
        <a:graphic>
          <a:graphicData uri="http://schemas.openxmlformats.org/drawingml/2006/table">
            <a:tbl>
              <a:tblPr firstRow="1" firstCol="1" bandRow="1"/>
              <a:tblGrid>
                <a:gridCol w="549061"/>
                <a:gridCol w="549061"/>
                <a:gridCol w="549061"/>
                <a:gridCol w="549061"/>
                <a:gridCol w="549061"/>
                <a:gridCol w="549061"/>
                <a:gridCol w="549061"/>
                <a:gridCol w="549061"/>
              </a:tblGrid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З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Ч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Ц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М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Ч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Д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Й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С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В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Ь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Ь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Ь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Я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194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8302536"/>
              </p:ext>
            </p:extLst>
          </p:nvPr>
        </p:nvGraphicFramePr>
        <p:xfrm>
          <a:off x="2051720" y="1052736"/>
          <a:ext cx="4392488" cy="4467765"/>
        </p:xfrm>
        <a:graphic>
          <a:graphicData uri="http://schemas.openxmlformats.org/drawingml/2006/table">
            <a:tbl>
              <a:tblPr firstRow="1" firstCol="1" bandRow="1"/>
              <a:tblGrid>
                <a:gridCol w="549061"/>
                <a:gridCol w="549061"/>
                <a:gridCol w="549061"/>
                <a:gridCol w="549061"/>
                <a:gridCol w="549061"/>
                <a:gridCol w="549061"/>
                <a:gridCol w="549061"/>
                <a:gridCol w="549061"/>
              </a:tblGrid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З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Ч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Ц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М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Ч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В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Д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Й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С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В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Ь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Ь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Ь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Ь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Я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Я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156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6148424"/>
              </p:ext>
            </p:extLst>
          </p:nvPr>
        </p:nvGraphicFramePr>
        <p:xfrm>
          <a:off x="2339752" y="980728"/>
          <a:ext cx="4392488" cy="4467765"/>
        </p:xfrm>
        <a:graphic>
          <a:graphicData uri="http://schemas.openxmlformats.org/drawingml/2006/table">
            <a:tbl>
              <a:tblPr firstRow="1" firstCol="1" bandRow="1"/>
              <a:tblGrid>
                <a:gridCol w="549061"/>
                <a:gridCol w="549061"/>
                <a:gridCol w="549061"/>
                <a:gridCol w="549061"/>
                <a:gridCol w="549061"/>
                <a:gridCol w="549061"/>
                <a:gridCol w="549061"/>
                <a:gridCol w="549061"/>
              </a:tblGrid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З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Ч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Ц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М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Д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Ч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В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Д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Й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С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В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Я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М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Ь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Ь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Ь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Ь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Я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Я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918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2348881"/>
            <a:ext cx="8458200" cy="3726906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rgbClr val="0070C0"/>
                </a:solidFill>
              </a:rPr>
              <a:t>С ОБЫКНОВЕННЫМИ ДРОБЯМИ</a:t>
            </a:r>
            <a:endParaRPr lang="ru-RU" sz="4400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548680"/>
            <a:ext cx="8458200" cy="1296144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ДЕЙСТВИЯ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3884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467544" y="548680"/>
                <a:ext cx="8136904" cy="52388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u="sng" dirty="0" smtClean="0"/>
                  <a:t>1.Сравните</a:t>
                </a:r>
                <a:r>
                  <a:rPr lang="ru-RU" sz="3600" dirty="0"/>
                  <a:t>:</a:t>
                </a:r>
              </a:p>
              <a:p>
                <a:r>
                  <a:rPr lang="ru-RU" sz="3600" b="1" dirty="0"/>
                  <a:t>а)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8</m:t>
                        </m:r>
                      </m:num>
                      <m:den>
                        <m:r>
                          <a:rPr lang="ru-RU" sz="3600" i="1">
                            <a:latin typeface="Cambria Math"/>
                          </a:rPr>
                          <m:t>11</m:t>
                        </m:r>
                      </m:den>
                    </m:f>
                    <m:r>
                      <a:rPr lang="ru-RU" sz="3600" i="1">
                        <a:latin typeface="Cambria Math"/>
                      </a:rPr>
                      <m:t>∗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6</m:t>
                        </m:r>
                      </m:num>
                      <m:den>
                        <m:r>
                          <a:rPr lang="ru-RU" sz="3600" i="1">
                            <a:latin typeface="Cambria Math"/>
                          </a:rPr>
                          <m:t>11</m:t>
                        </m:r>
                      </m:den>
                    </m:f>
                    <m:r>
                      <a:rPr lang="ru-RU" sz="3600" i="1">
                        <a:latin typeface="Cambria Math"/>
                      </a:rPr>
                      <m:t>;</m:t>
                    </m:r>
                  </m:oMath>
                </a14:m>
                <a:r>
                  <a:rPr lang="ru-RU" sz="3600" b="1" dirty="0"/>
                  <a:t>б)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ru-RU" sz="3600" i="1">
                            <a:latin typeface="Cambria Math"/>
                          </a:rPr>
                          <m:t>6</m:t>
                        </m:r>
                      </m:den>
                    </m:f>
                    <m:r>
                      <a:rPr lang="ru-RU" sz="3600" i="1">
                        <a:latin typeface="Cambria Math"/>
                      </a:rPr>
                      <m:t>∗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ru-RU" sz="3600" i="1">
                            <a:latin typeface="Cambria Math"/>
                          </a:rPr>
                          <m:t>9</m:t>
                        </m:r>
                      </m:den>
                    </m:f>
                    <m:r>
                      <a:rPr lang="ru-RU" sz="3600" i="1">
                        <a:latin typeface="Cambria Math"/>
                      </a:rPr>
                      <m:t>;</m:t>
                    </m:r>
                  </m:oMath>
                </a14:m>
                <a:r>
                  <a:rPr lang="ru-RU" sz="3600" b="1" dirty="0" smtClean="0"/>
                  <a:t>в</a:t>
                </a:r>
                <a:r>
                  <a:rPr lang="ru-RU" sz="3600" b="1" dirty="0"/>
                  <a:t>)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ru-RU" sz="36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ru-RU" sz="3600" i="1">
                        <a:latin typeface="Cambria Math"/>
                      </a:rPr>
                      <m:t>∗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ru-RU" sz="3600" i="1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ru-RU" sz="3600" b="0" i="1" smtClean="0">
                        <a:latin typeface="Cambria Math"/>
                      </a:rPr>
                      <m:t>.</m:t>
                    </m:r>
                  </m:oMath>
                </a14:m>
                <a:endParaRPr lang="ru-RU" sz="3600" dirty="0" smtClean="0"/>
              </a:p>
              <a:p>
                <a:r>
                  <a:rPr lang="ru-RU" sz="3600" dirty="0"/>
                  <a:t> </a:t>
                </a:r>
              </a:p>
              <a:p>
                <a:pPr algn="ctr"/>
                <a:r>
                  <a:rPr lang="ru-RU" sz="3600" u="sng" dirty="0"/>
                  <a:t>2.Вычисли</a:t>
                </a:r>
                <a:r>
                  <a:rPr lang="ru-RU" sz="3600" dirty="0"/>
                  <a:t>:</a:t>
                </a:r>
              </a:p>
              <a:p>
                <a:r>
                  <a:rPr lang="ru-RU" sz="3600" b="1" dirty="0"/>
                  <a:t>а)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29</m:t>
                        </m:r>
                      </m:num>
                      <m:den>
                        <m:r>
                          <a:rPr lang="ru-RU" sz="3600" i="1">
                            <a:latin typeface="Cambria Math"/>
                          </a:rPr>
                          <m:t>40</m:t>
                        </m:r>
                      </m:den>
                    </m:f>
                    <m:r>
                      <a:rPr lang="ru-RU" sz="3600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16</m:t>
                        </m:r>
                      </m:num>
                      <m:den>
                        <m:r>
                          <a:rPr lang="ru-RU" sz="3600" i="1">
                            <a:latin typeface="Cambria Math"/>
                          </a:rPr>
                          <m:t>40</m:t>
                        </m:r>
                      </m:den>
                    </m:f>
                  </m:oMath>
                </a14:m>
                <a:r>
                  <a:rPr lang="ru-RU" sz="3600" dirty="0" smtClean="0"/>
                  <a:t>;                        </a:t>
                </a:r>
                <a:r>
                  <a:rPr lang="ru-RU" sz="3600" b="1" dirty="0" smtClean="0"/>
                  <a:t>б)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b="0" i="1" smtClean="0">
                            <a:latin typeface="Cambria Math"/>
                          </a:rPr>
                          <m:t>39</m:t>
                        </m:r>
                        <m:r>
                          <a:rPr lang="ru-RU" sz="3600" i="1">
                            <a:latin typeface="Cambria Math"/>
                          </a:rPr>
                          <m:t>  </m:t>
                        </m:r>
                      </m:num>
                      <m:den>
                        <m:r>
                          <a:rPr lang="ru-RU" sz="3600" b="0" i="1" smtClean="0">
                            <a:latin typeface="Cambria Math"/>
                          </a:rPr>
                          <m:t>10</m:t>
                        </m:r>
                        <m:r>
                          <a:rPr lang="ru-RU" sz="3600" i="1">
                            <a:latin typeface="Cambria Math"/>
                          </a:rPr>
                          <m:t>0</m:t>
                        </m:r>
                      </m:den>
                    </m:f>
                    <m:r>
                      <a:rPr lang="ru-RU" sz="3600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1</m:t>
                        </m:r>
                        <m:r>
                          <a:rPr lang="ru-RU" sz="3600" b="0" i="1" smtClean="0">
                            <a:latin typeface="Cambria Math"/>
                          </a:rPr>
                          <m:t>5</m:t>
                        </m:r>
                        <m:r>
                          <a:rPr lang="ru-RU" sz="3600" i="1">
                            <a:latin typeface="Cambria Math"/>
                          </a:rPr>
                          <m:t>  </m:t>
                        </m:r>
                      </m:num>
                      <m:den>
                        <m:r>
                          <a:rPr lang="ru-RU" sz="3600" b="0" i="1" smtClean="0">
                            <a:latin typeface="Cambria Math"/>
                          </a:rPr>
                          <m:t>10</m:t>
                        </m:r>
                        <m:r>
                          <a:rPr lang="ru-RU" sz="3600" i="1">
                            <a:latin typeface="Cambria Math"/>
                          </a:rPr>
                          <m:t>0</m:t>
                        </m:r>
                      </m:den>
                    </m:f>
                  </m:oMath>
                </a14:m>
                <a:r>
                  <a:rPr lang="ru-RU" sz="3600" dirty="0" smtClean="0"/>
                  <a:t>;</a:t>
                </a:r>
              </a:p>
              <a:p>
                <a:endParaRPr lang="ru-RU" sz="3600" dirty="0" smtClean="0"/>
              </a:p>
              <a:p>
                <a:r>
                  <a:rPr lang="ru-RU" sz="3600" b="1" dirty="0" smtClean="0"/>
                  <a:t>в)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b="0" i="1" smtClean="0">
                            <a:latin typeface="Cambria Math"/>
                          </a:rPr>
                          <m:t>7</m:t>
                        </m:r>
                        <m:r>
                          <a:rPr lang="ru-RU" sz="3600" i="1">
                            <a:latin typeface="Cambria Math"/>
                          </a:rPr>
                          <m:t>  </m:t>
                        </m:r>
                      </m:num>
                      <m:den>
                        <m:r>
                          <a:rPr lang="ru-RU" sz="3600" b="0" i="1" smtClean="0">
                            <a:latin typeface="Cambria Math"/>
                          </a:rPr>
                          <m:t>25</m:t>
                        </m:r>
                      </m:den>
                    </m:f>
                    <m:r>
                      <a:rPr lang="ru-RU" sz="36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b="0" i="1" smtClean="0">
                            <a:latin typeface="Cambria Math"/>
                          </a:rPr>
                          <m:t>10</m:t>
                        </m:r>
                        <m:r>
                          <a:rPr lang="ru-RU" sz="3600" i="1"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a:rPr lang="ru-RU" sz="3600" b="0" i="1" smtClean="0">
                            <a:latin typeface="Cambria Math"/>
                          </a:rPr>
                          <m:t>25</m:t>
                        </m:r>
                      </m:den>
                    </m:f>
                  </m:oMath>
                </a14:m>
                <a:r>
                  <a:rPr lang="ru-RU" sz="3600" b="1" dirty="0" smtClean="0"/>
                  <a:t>;                      г)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12  </m:t>
                        </m:r>
                      </m:num>
                      <m:den>
                        <m:r>
                          <a:rPr lang="ru-RU" sz="3600" i="1">
                            <a:latin typeface="Cambria Math"/>
                          </a:rPr>
                          <m:t>4</m:t>
                        </m:r>
                        <m:r>
                          <a:rPr lang="ru-RU" sz="3600" b="0" i="1" smtClean="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ru-RU" sz="36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1</m:t>
                        </m:r>
                        <m:r>
                          <a:rPr lang="ru-RU" sz="3600" b="0" i="1" smtClean="0">
                            <a:latin typeface="Cambria Math"/>
                          </a:rPr>
                          <m:t>1</m:t>
                        </m:r>
                        <m:r>
                          <a:rPr lang="ru-RU" sz="3600" i="1">
                            <a:latin typeface="Cambria Math"/>
                          </a:rPr>
                          <m:t>  </m:t>
                        </m:r>
                      </m:num>
                      <m:den>
                        <m:r>
                          <a:rPr lang="ru-RU" sz="3600" i="1">
                            <a:latin typeface="Cambria Math"/>
                          </a:rPr>
                          <m:t>4</m:t>
                        </m:r>
                        <m:r>
                          <a:rPr lang="ru-RU" sz="36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ru-RU" sz="3600" b="1" dirty="0" smtClean="0"/>
                  <a:t>.</a:t>
                </a:r>
                <a:endParaRPr lang="ru-RU" sz="3600" b="1" dirty="0"/>
              </a:p>
              <a:p>
                <a:r>
                  <a:rPr lang="ru-RU" sz="3600" b="1" dirty="0"/>
                  <a:t> </a:t>
                </a:r>
                <a:endParaRPr lang="ru-RU" sz="3600" dirty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48680"/>
                <a:ext cx="8136904" cy="5238870"/>
              </a:xfrm>
              <a:prstGeom prst="rect">
                <a:avLst/>
              </a:prstGeom>
              <a:blipFill rotWithShape="1">
                <a:blip r:embed="rId2"/>
                <a:stretch>
                  <a:fillRect l="-2324" t="-174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033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611560" y="116632"/>
                <a:ext cx="7200800" cy="63392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4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4000" i="1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ru-RU" sz="4000" i="1">
                              <a:latin typeface="Cambria Math"/>
                            </a:rPr>
                            <m:t>11</m:t>
                          </m:r>
                        </m:den>
                      </m:f>
                      <m:r>
                        <a:rPr lang="ru-RU" sz="4000" i="1" smtClean="0">
                          <a:latin typeface="Cambria Math"/>
                        </a:rPr>
                        <m:t>›</m:t>
                      </m:r>
                      <m:f>
                        <m:fPr>
                          <m:ctrlPr>
                            <a:rPr lang="ru-RU" sz="4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4000" i="1">
                              <a:latin typeface="Cambria Math"/>
                            </a:rPr>
                            <m:t>6</m:t>
                          </m:r>
                        </m:num>
                        <m:den>
                          <m:r>
                            <a:rPr lang="ru-RU" sz="4000" i="1">
                              <a:latin typeface="Cambria Math"/>
                            </a:rPr>
                            <m:t>11</m:t>
                          </m:r>
                        </m:den>
                      </m:f>
                    </m:oMath>
                  </m:oMathPara>
                </a14:m>
                <a:endParaRPr lang="ru-RU" sz="4000" dirty="0" smtClean="0"/>
              </a:p>
              <a:p>
                <a:pPr algn="ctr"/>
                <a:endParaRPr lang="ru-RU" sz="4000" dirty="0" smtClean="0"/>
              </a:p>
              <a:p>
                <a:pPr algn="ctr"/>
                <a:r>
                  <a:rPr lang="ru-RU" sz="4400" b="1" dirty="0" smtClean="0"/>
                  <a:t>б)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60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6000" i="1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ru-RU" sz="6000" i="1">
                            <a:latin typeface="Cambria Math"/>
                          </a:rPr>
                          <m:t>6</m:t>
                        </m:r>
                      </m:den>
                    </m:f>
                    <m:r>
                      <a:rPr lang="ru-RU" sz="6000" i="1" smtClean="0">
                        <a:latin typeface="Cambria Math"/>
                      </a:rPr>
                      <m:t>›</m:t>
                    </m:r>
                    <m:f>
                      <m:fPr>
                        <m:ctrlPr>
                          <a:rPr lang="ru-RU" sz="60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6000" i="1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ru-RU" sz="6000" i="1">
                            <a:latin typeface="Cambria Math"/>
                          </a:rPr>
                          <m:t>9</m:t>
                        </m:r>
                      </m:den>
                    </m:f>
                  </m:oMath>
                </a14:m>
                <a:endParaRPr lang="ru-RU" sz="6000" dirty="0" smtClean="0"/>
              </a:p>
              <a:p>
                <a:endParaRPr lang="ru-RU" sz="6000" dirty="0" smtClean="0"/>
              </a:p>
              <a:p>
                <a:pPr algn="ctr"/>
                <a:r>
                  <a:rPr lang="ru-RU" sz="4400" b="1" dirty="0"/>
                  <a:t>в)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60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6000" i="1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ru-RU" sz="60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ru-RU" sz="6000" i="1">
                        <a:latin typeface="Cambria Math"/>
                      </a:rPr>
                      <m:t>›</m:t>
                    </m:r>
                    <m:f>
                      <m:fPr>
                        <m:ctrlPr>
                          <a:rPr lang="ru-RU" sz="60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6000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ru-RU" sz="6000" i="1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endParaRPr lang="ru-RU" sz="6000" dirty="0" smtClean="0"/>
              </a:p>
              <a:p>
                <a:endParaRPr lang="ru-RU" sz="6000" dirty="0" smtClean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16632"/>
                <a:ext cx="7200800" cy="633923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Прямоугольник 2"/>
          <p:cNvSpPr/>
          <p:nvPr/>
        </p:nvSpPr>
        <p:spPr>
          <a:xfrm>
            <a:off x="2843808" y="462618"/>
            <a:ext cx="7344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/>
              <a:t>а)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43672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1043608" y="908720"/>
                <a:ext cx="1368152" cy="55202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6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6000" b="0" i="1" smtClean="0">
                              <a:latin typeface="Cambria Math"/>
                            </a:rPr>
                            <m:t>13</m:t>
                          </m:r>
                        </m:num>
                        <m:den>
                          <m:r>
                            <a:rPr lang="ru-RU" sz="6000" i="1">
                              <a:latin typeface="Cambria Math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ru-RU" sz="6000" dirty="0" smtClean="0"/>
              </a:p>
              <a:p>
                <a:endParaRPr lang="ru-RU" sz="6000" dirty="0"/>
              </a:p>
              <a:p>
                <a:endParaRPr lang="ru-RU" sz="6000" dirty="0" smtClean="0"/>
              </a:p>
              <a:p>
                <a:endParaRPr lang="ru-RU" sz="6000" dirty="0"/>
              </a:p>
              <a:p>
                <a:endParaRPr lang="ru-RU" sz="6000" dirty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908720"/>
                <a:ext cx="1368152" cy="552029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Прямоугольник 2"/>
          <p:cNvSpPr/>
          <p:nvPr/>
        </p:nvSpPr>
        <p:spPr>
          <a:xfrm>
            <a:off x="232511" y="1341873"/>
            <a:ext cx="101021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/>
              <a:t>а) </a:t>
            </a:r>
            <a:endParaRPr lang="ru-RU" sz="6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1187624" y="3593745"/>
                <a:ext cx="1569660" cy="18269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6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6000" b="0" i="1" smtClean="0">
                              <a:latin typeface="Cambria Math"/>
                            </a:rPr>
                            <m:t>1</m:t>
                          </m:r>
                          <m:r>
                            <a:rPr lang="ru-RU" sz="6000" i="1">
                              <a:latin typeface="Cambria Math"/>
                            </a:rPr>
                            <m:t>7  </m:t>
                          </m:r>
                        </m:num>
                        <m:den>
                          <m:r>
                            <a:rPr lang="ru-RU" sz="6000" i="1">
                              <a:latin typeface="Cambria Math"/>
                            </a:rPr>
                            <m:t>25</m:t>
                          </m:r>
                        </m:den>
                      </m:f>
                    </m:oMath>
                  </m:oMathPara>
                </a14:m>
                <a:endParaRPr lang="ru-RU" sz="6000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3593745"/>
                <a:ext cx="1569660" cy="18269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5508104" y="1030420"/>
                <a:ext cx="1656223" cy="18269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6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6000" b="0" i="1" smtClean="0">
                              <a:latin typeface="Cambria Math"/>
                            </a:rPr>
                            <m:t>24</m:t>
                          </m:r>
                          <m:r>
                            <a:rPr lang="ru-RU" sz="6000" i="1">
                              <a:latin typeface="Cambria Math"/>
                            </a:rPr>
                            <m:t>  </m:t>
                          </m:r>
                        </m:num>
                        <m:den>
                          <m:r>
                            <a:rPr lang="ru-RU" sz="6000" b="0" i="1" smtClean="0">
                              <a:latin typeface="Cambria Math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ru-RU" sz="6000" dirty="0"/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1030420"/>
                <a:ext cx="1656223" cy="18269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5636344" y="3785551"/>
                <a:ext cx="1399742" cy="18209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6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6000" b="0" i="1" smtClean="0">
                              <a:latin typeface="Cambria Math"/>
                            </a:rPr>
                            <m:t>23</m:t>
                          </m:r>
                          <m:r>
                            <a:rPr lang="ru-RU" sz="6000" i="1">
                              <a:latin typeface="Cambria Math"/>
                            </a:rPr>
                            <m:t> </m:t>
                          </m:r>
                        </m:num>
                        <m:den>
                          <m:r>
                            <a:rPr lang="ru-RU" sz="6000" b="0" i="1" smtClean="0">
                              <a:latin typeface="Cambria Math"/>
                            </a:rPr>
                            <m:t>44</m:t>
                          </m:r>
                        </m:den>
                      </m:f>
                    </m:oMath>
                  </m:oMathPara>
                </a14:m>
                <a:endParaRPr lang="ru-RU" sz="6000" dirty="0"/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6344" y="3785551"/>
                <a:ext cx="1399742" cy="182094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Прямоугольник 6"/>
          <p:cNvSpPr/>
          <p:nvPr/>
        </p:nvSpPr>
        <p:spPr>
          <a:xfrm>
            <a:off x="4496289" y="1550425"/>
            <a:ext cx="101181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/>
              <a:t>б) </a:t>
            </a:r>
            <a:endParaRPr lang="ru-RU" sz="6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4188194"/>
            <a:ext cx="119936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dirty="0"/>
              <a:t> </a:t>
            </a:r>
            <a:r>
              <a:rPr lang="ru-RU" sz="6000" b="1" dirty="0"/>
              <a:t>в) </a:t>
            </a:r>
            <a:endParaRPr lang="ru-RU" sz="6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355976" y="4188194"/>
            <a:ext cx="88036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/>
              <a:t>г) 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82878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424936" cy="6729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u="sng" dirty="0">
                <a:solidFill>
                  <a:srgbClr val="FF0000"/>
                </a:solidFill>
              </a:rPr>
              <a:t>Физкультминутка</a:t>
            </a:r>
            <a:r>
              <a:rPr lang="ru-RU" sz="2000" b="1" i="1" u="sng" dirty="0" smtClean="0">
                <a:solidFill>
                  <a:srgbClr val="FF0000"/>
                </a:solidFill>
              </a:rPr>
              <a:t>.</a:t>
            </a:r>
          </a:p>
          <a:p>
            <a:pPr marL="457200"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Реснички опускаются...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457200"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Глазки закрываются...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457200"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Мы спокойно отдыхаем...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457200"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Сном волшебным засыпаем...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457200"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Дышится легко... ровно... глубоко...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457200"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Наши руки отдыхают...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457200"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Отдыхают... Засыпают...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457200"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Шея не напряжена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457200"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И расслаблена...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457200"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Губы чуть приоткрываются...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457200"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Все чудесно расслабляется...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457200"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Дышится легко... ровно... глубоко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...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457200"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Мы спокойно отдыхаем...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457200"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Сном волшебным засыпаем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...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457200"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Хорошо нам отдыхать!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457200"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Но пора уже вставать!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457200"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Крепче кулачки сжимаем.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457200"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Их повыше поднимаем.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457200"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 err="1">
                <a:latin typeface="Times New Roman"/>
                <a:ea typeface="Calibri"/>
                <a:cs typeface="Times New Roman"/>
              </a:rPr>
              <a:t>Пoтянулись</a:t>
            </a:r>
            <a:r>
              <a:rPr lang="ru-RU" dirty="0">
                <a:latin typeface="Times New Roman"/>
                <a:ea typeface="Calibri"/>
                <a:cs typeface="Times New Roman"/>
              </a:rPr>
              <a:t>! Улыбнулись!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algn="ctr"/>
            <a:endParaRPr lang="ru-RU" b="1" i="1" u="sng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0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395536" y="750670"/>
                <a:ext cx="8280920" cy="51550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u="sng" dirty="0" smtClean="0">
                    <a:solidFill>
                      <a:srgbClr val="FF0000"/>
                    </a:solidFill>
                  </a:rPr>
                  <a:t>Задача: </a:t>
                </a:r>
                <a:endParaRPr lang="ru-RU" sz="3600" dirty="0" smtClean="0">
                  <a:solidFill>
                    <a:srgbClr val="FF0000"/>
                  </a:solidFill>
                </a:endParaRPr>
              </a:p>
              <a:p>
                <a:pPr algn="ctr"/>
                <a:endParaRPr lang="ru-RU" sz="3600" dirty="0">
                  <a:solidFill>
                    <a:srgbClr val="FF0000"/>
                  </a:solidFill>
                </a:endParaRPr>
              </a:p>
              <a:p>
                <a:r>
                  <a:rPr lang="ru-RU" sz="3600" b="1" dirty="0" smtClean="0"/>
                  <a:t>1. </a:t>
                </a:r>
                <a:r>
                  <a:rPr lang="ru-RU" sz="4400" dirty="0" smtClean="0"/>
                  <a:t>В пакете было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4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4400" b="0" i="1" smtClean="0">
                            <a:latin typeface="Cambria Math"/>
                          </a:rPr>
                          <m:t>19</m:t>
                        </m:r>
                      </m:num>
                      <m:den>
                        <m:r>
                          <a:rPr lang="ru-RU" sz="4400" b="0" i="1" smtClean="0">
                            <a:latin typeface="Cambria Math"/>
                          </a:rPr>
                          <m:t>25 </m:t>
                        </m:r>
                      </m:den>
                    </m:f>
                  </m:oMath>
                </a14:m>
                <a:r>
                  <a:rPr lang="ru-RU" sz="4400" dirty="0" smtClean="0"/>
                  <a:t>  кг конфет двух сортов. Масса конфет одного сорта равна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4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4400" b="0" i="1" smtClean="0">
                            <a:latin typeface="Cambria Math"/>
                          </a:rPr>
                          <m:t>8</m:t>
                        </m:r>
                      </m:num>
                      <m:den>
                        <m:r>
                          <a:rPr lang="ru-RU" sz="4400" i="1">
                            <a:latin typeface="Cambria Math"/>
                          </a:rPr>
                          <m:t>25 </m:t>
                        </m:r>
                      </m:den>
                    </m:f>
                  </m:oMath>
                </a14:m>
                <a:r>
                  <a:rPr lang="ru-RU" sz="4400" dirty="0" smtClean="0"/>
                  <a:t>кг. </a:t>
                </a:r>
              </a:p>
              <a:p>
                <a:r>
                  <a:rPr lang="ru-RU" sz="4400" dirty="0" smtClean="0"/>
                  <a:t>Чему равна масса конфет другого сорта?</a:t>
                </a:r>
                <a:endParaRPr lang="ru-RU" sz="4400" dirty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750670"/>
                <a:ext cx="8280920" cy="5155001"/>
              </a:xfrm>
              <a:prstGeom prst="rect">
                <a:avLst/>
              </a:prstGeom>
              <a:blipFill rotWithShape="1">
                <a:blip r:embed="rId2"/>
                <a:stretch>
                  <a:fillRect l="-3019" t="-1773" b="-461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105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755576" y="1340768"/>
                <a:ext cx="7992888" cy="460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u="sng" dirty="0">
                    <a:solidFill>
                      <a:srgbClr val="FF0000"/>
                    </a:solidFill>
                  </a:rPr>
                  <a:t>Задача: </a:t>
                </a:r>
              </a:p>
              <a:p>
                <a:r>
                  <a:rPr lang="ru-RU" sz="3600" b="1" dirty="0" smtClean="0"/>
                  <a:t>2</a:t>
                </a:r>
                <a:r>
                  <a:rPr lang="ru-RU" sz="3600" b="1" dirty="0"/>
                  <a:t>. </a:t>
                </a:r>
                <a:r>
                  <a:rPr lang="ru-RU" sz="4400" dirty="0"/>
                  <a:t>В первый день туристы прошли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4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4400" i="1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ru-RU" sz="4400" i="1">
                            <a:latin typeface="Cambria Math"/>
                          </a:rPr>
                          <m:t>9 </m:t>
                        </m:r>
                      </m:den>
                    </m:f>
                  </m:oMath>
                </a14:m>
                <a:r>
                  <a:rPr lang="ru-RU" sz="4400" dirty="0"/>
                  <a:t> намеченного пути, а во второй день -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4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4400" i="1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ru-RU" sz="4400" i="1">
                            <a:latin typeface="Cambria Math"/>
                          </a:rPr>
                          <m:t>9 </m:t>
                        </m:r>
                      </m:den>
                    </m:f>
                  </m:oMath>
                </a14:m>
                <a:r>
                  <a:rPr lang="ru-RU" sz="4400" dirty="0"/>
                  <a:t>. </a:t>
                </a:r>
                <a:endParaRPr lang="ru-RU" sz="4400" dirty="0" smtClean="0"/>
              </a:p>
              <a:p>
                <a:r>
                  <a:rPr lang="ru-RU" sz="4400" dirty="0" smtClean="0"/>
                  <a:t>Какую </a:t>
                </a:r>
                <a:r>
                  <a:rPr lang="ru-RU" sz="4400" dirty="0"/>
                  <a:t>часть всего пути прошли туристы за два дня?</a:t>
                </a: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1340768"/>
                <a:ext cx="7992888" cy="4609660"/>
              </a:xfrm>
              <a:prstGeom prst="rect">
                <a:avLst/>
              </a:prstGeom>
              <a:blipFill rotWithShape="1">
                <a:blip r:embed="rId2"/>
                <a:stretch>
                  <a:fillRect l="-3127" t="-1984" r="-2365" b="-542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823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Таблица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22462061"/>
                  </p:ext>
                </p:extLst>
              </p:nvPr>
            </p:nvGraphicFramePr>
            <p:xfrm>
              <a:off x="683568" y="116632"/>
              <a:ext cx="7848872" cy="6733477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032448"/>
                    <a:gridCol w="3816424"/>
                  </a:tblGrid>
                  <a:tr h="6696744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2400" i="0" dirty="0" smtClean="0">
                              <a:solidFill>
                                <a:srgbClr val="FF0000"/>
                              </a:solidFill>
                              <a:effectLst/>
                            </a:rPr>
                            <a:t>1-вариант</a:t>
                          </a:r>
                          <a:endParaRPr lang="ru-RU" sz="2400" i="0" dirty="0">
                            <a:solidFill>
                              <a:srgbClr val="FF0000"/>
                            </a:solidFill>
                            <a:effectLst/>
                          </a:endParaRPr>
                        </a:p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ru-RU" sz="2400" i="0" dirty="0">
                              <a:solidFill>
                                <a:schemeClr val="tx1"/>
                              </a:solidFill>
                              <a:effectLst/>
                            </a:rPr>
                            <a:t>Вычисли</a:t>
                          </a:r>
                          <a:r>
                            <a:rPr lang="ru-RU" sz="2400" i="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:</a:t>
                          </a:r>
                          <a:r>
                            <a:rPr lang="ru-RU" sz="2400" i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</a:p>
                        <a:p>
                          <a:pPr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sz="2400" b="1" i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𝟏</m:t>
                                </m:r>
                                <m:r>
                                  <a:rPr lang="ru-RU" sz="2400" b="1" i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) </m:t>
                                </m:r>
                                <m:f>
                                  <m:fPr>
                                    <m:ctrlPr>
                                      <a:rPr lang="ru-RU" sz="2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2400" i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10</m:t>
                                    </m:r>
                                  </m:num>
                                  <m:den>
                                    <m:r>
                                      <a:rPr lang="ru-RU" sz="2400" i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9</m:t>
                                    </m:r>
                                  </m:den>
                                </m:f>
                                <m:r>
                                  <a:rPr lang="ru-RU" sz="2400" i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ru-RU" sz="2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2400" i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ru-RU" sz="2400" i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9</m:t>
                                    </m:r>
                                  </m:den>
                                </m:f>
                                <m:r>
                                  <a:rPr lang="ru-RU" sz="2400" i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=___  </m:t>
                                </m:r>
                                <m:r>
                                  <a:rPr lang="ru-RU" sz="2400" i="0" smtClean="0">
                                    <a:solidFill>
                                      <a:srgbClr val="0070C0"/>
                                    </a:solidFill>
                                    <a:effectLst/>
                                    <a:latin typeface="Cambria Math"/>
                                  </a:rPr>
                                  <m:t>(А)</m:t>
                                </m:r>
                                <m:r>
                                  <a:rPr lang="ru-RU" sz="2400" i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;</m:t>
                                </m:r>
                              </m:oMath>
                            </m:oMathPara>
                          </a14:m>
                          <a:endParaRPr lang="ru-RU" sz="2400" i="0" dirty="0" smtClean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spcAft>
                              <a:spcPts val="0"/>
                            </a:spcAft>
                          </a:pPr>
                          <a:endParaRPr lang="ru-RU" sz="2400" i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 marL="457200" indent="-457200">
                            <a:spcAft>
                              <a:spcPts val="0"/>
                            </a:spcAft>
                            <a:buAutoNum type="arabicParenR" startAt="2"/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ru-RU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8</m:t>
                                  </m:r>
                                </m:num>
                                <m:den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  <m:r>
                                <a:rPr lang="ru-RU" sz="2400" i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ru-RU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  <m:r>
                                <a:rPr lang="ru-RU" sz="2400" i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=____ </m:t>
                              </m:r>
                              <m:r>
                                <a:rPr lang="ru-RU" sz="2400" i="0" smtClean="0">
                                  <a:solidFill>
                                    <a:srgbClr val="0070C0"/>
                                  </a:solidFill>
                                  <a:effectLst/>
                                  <a:latin typeface="Cambria Math"/>
                                </a:rPr>
                                <m:t>(Ь)</m:t>
                              </m:r>
                              <m:r>
                                <a:rPr lang="ru-RU" sz="2400" i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;</m:t>
                              </m:r>
                            </m:oMath>
                          </a14:m>
                          <a:endParaRPr lang="ru-RU" sz="2400" i="0" dirty="0" smtClean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 marL="0" indent="0">
                            <a:spcAft>
                              <a:spcPts val="0"/>
                            </a:spcAft>
                            <a:buNone/>
                          </a:pPr>
                          <a:endParaRPr lang="ru-RU" sz="2400" i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 marL="457200" indent="-457200">
                            <a:spcAft>
                              <a:spcPts val="0"/>
                            </a:spcAft>
                            <a:buAutoNum type="arabicParenR" startAt="3"/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ru-RU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 b="1" i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13</m:t>
                                  </m:r>
                                </m:num>
                                <m:den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  <m:r>
                                <a:rPr lang="ru-RU" sz="2400" i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ru-RU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  <m:r>
                                <a:rPr lang="ru-RU" sz="2400" i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=_____  </m:t>
                              </m:r>
                              <m:r>
                                <a:rPr lang="ru-RU" sz="2400" i="0" smtClean="0">
                                  <a:solidFill>
                                    <a:srgbClr val="0070C0"/>
                                  </a:solidFill>
                                  <a:effectLst/>
                                  <a:latin typeface="Cambria Math"/>
                                </a:rPr>
                                <m:t>(Л)</m:t>
                              </m:r>
                              <m:r>
                                <a:rPr lang="ru-RU" sz="2400" i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; </m:t>
                              </m:r>
                            </m:oMath>
                          </a14:m>
                          <a:endParaRPr lang="ru-RU" sz="2400" i="0" dirty="0" smtClean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 marL="457200" indent="-457200">
                            <a:spcAft>
                              <a:spcPts val="0"/>
                            </a:spcAft>
                            <a:buAutoNum type="arabicParenR" startAt="3"/>
                          </a:pPr>
                          <a:endParaRPr lang="ru-RU" sz="2400" i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 marL="457200" indent="-457200">
                            <a:spcAft>
                              <a:spcPts val="0"/>
                            </a:spcAft>
                            <a:buAutoNum type="arabicParenR" startAt="4"/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ru-RU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  <m:r>
                                <a:rPr lang="ru-RU" sz="2400" i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ru-RU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  <m:r>
                                <a:rPr lang="ru-RU" sz="2400" i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=_____  </m:t>
                              </m:r>
                              <m:r>
                                <a:rPr lang="ru-RU" sz="2400" i="0" smtClean="0">
                                  <a:solidFill>
                                    <a:srgbClr val="0070C0"/>
                                  </a:solidFill>
                                  <a:effectLst/>
                                  <a:latin typeface="Cambria Math"/>
                                </a:rPr>
                                <m:t>(К)</m:t>
                              </m:r>
                              <m:r>
                                <a:rPr lang="ru-RU" sz="2400" i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;</m:t>
                              </m:r>
                            </m:oMath>
                          </a14:m>
                          <a:endParaRPr lang="ru-RU" sz="2400" i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 marL="457200" indent="-457200">
                            <a:spcAft>
                              <a:spcPts val="0"/>
                            </a:spcAft>
                            <a:buAutoNum type="arabicParenR" startAt="4"/>
                          </a:pPr>
                          <a:endParaRPr lang="ru-RU" sz="2400" i="0" dirty="0" smtClean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 marL="457200" indent="-457200">
                            <a:spcAft>
                              <a:spcPts val="0"/>
                            </a:spcAft>
                            <a:buAutoNum type="arabicParenR" startAt="5"/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ru-RU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20</m:t>
                                  </m:r>
                                </m:num>
                                <m:den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  <m:r>
                                <a:rPr lang="ru-RU" sz="2400" i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ru-RU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  <m:r>
                                <a:rPr lang="ru-RU" sz="2400" i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=___ </m:t>
                              </m:r>
                              <m:r>
                                <a:rPr lang="ru-RU" sz="2400" i="0" smtClean="0">
                                  <a:solidFill>
                                    <a:srgbClr val="0070C0"/>
                                  </a:solidFill>
                                  <a:effectLst/>
                                  <a:latin typeface="Cambria Math"/>
                                </a:rPr>
                                <m:t>(Й)</m:t>
                              </m:r>
                              <m:r>
                                <a:rPr lang="ru-RU" sz="2400" i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;</m:t>
                              </m:r>
                            </m:oMath>
                          </a14:m>
                          <a:endParaRPr lang="ru-RU" sz="2400" i="0" dirty="0" smtClean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 marL="457200" indent="-457200">
                            <a:spcAft>
                              <a:spcPts val="0"/>
                            </a:spcAft>
                            <a:buAutoNum type="arabicParenR" startAt="5"/>
                          </a:pPr>
                          <a:endParaRPr lang="ru-RU" sz="2400" i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 marL="457200" indent="-457200">
                            <a:spcAft>
                              <a:spcPts val="0"/>
                            </a:spcAft>
                            <a:buAutoNum type="arabicParenR" startAt="6"/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ru-RU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39</m:t>
                                  </m:r>
                                </m:num>
                                <m:den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  <m:r>
                                <a:rPr lang="ru-RU" sz="2400" i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ru-RU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20</m:t>
                                  </m:r>
                                </m:num>
                                <m:den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  <m:r>
                                <a:rPr lang="ru-RU" sz="2400" i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=_____ </m:t>
                              </m:r>
                              <m:r>
                                <a:rPr lang="ru-RU" sz="2400" i="0" smtClean="0">
                                  <a:solidFill>
                                    <a:srgbClr val="0070C0"/>
                                  </a:solidFill>
                                  <a:effectLst/>
                                  <a:latin typeface="Cambria Math"/>
                                </a:rPr>
                                <m:t>(Ц)</m:t>
                              </m:r>
                              <m:r>
                                <a:rPr lang="ru-RU" sz="2400" i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;</m:t>
                              </m:r>
                            </m:oMath>
                          </a14:m>
                          <a:endParaRPr lang="ru-RU" sz="2400" i="0" dirty="0" smtClean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 marL="457200" indent="-457200">
                            <a:spcAft>
                              <a:spcPts val="0"/>
                            </a:spcAft>
                            <a:buAutoNum type="arabicParenR" startAt="6"/>
                          </a:pPr>
                          <a:endParaRPr lang="ru-RU" sz="2400" i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ru-RU" sz="2400" i="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7)</a:t>
                          </a:r>
                          <a14:m>
                            <m:oMath xmlns:m="http://schemas.openxmlformats.org/officeDocument/2006/math">
                              <m:r>
                                <a:rPr lang="ru-RU" sz="2400" b="1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ru-RU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14</m:t>
                                  </m:r>
                                </m:num>
                                <m:den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  <m:r>
                                <a:rPr lang="ru-RU" sz="2400" i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ru-RU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6</m:t>
                                  </m:r>
                                </m:num>
                                <m:den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  <m:r>
                                <a:rPr lang="ru-RU" sz="2400" i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=____  </m:t>
                              </m:r>
                              <m:r>
                                <a:rPr lang="ru-RU" sz="2400" i="0" smtClean="0">
                                  <a:solidFill>
                                    <a:srgbClr val="0070C0"/>
                                  </a:solidFill>
                                  <a:effectLst/>
                                  <a:latin typeface="Cambria Math"/>
                                </a:rPr>
                                <m:t>(И)</m:t>
                              </m:r>
                            </m:oMath>
                          </a14:m>
                          <a:endParaRPr lang="ru-RU" sz="2400" i="0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2400" i="0" dirty="0" smtClean="0">
                              <a:solidFill>
                                <a:srgbClr val="FF0000"/>
                              </a:solidFill>
                              <a:effectLst/>
                            </a:rPr>
                            <a:t>2-вариант</a:t>
                          </a:r>
                          <a:endParaRPr lang="ru-RU" sz="2400" i="0" dirty="0">
                            <a:solidFill>
                              <a:srgbClr val="FF0000"/>
                            </a:solidFill>
                            <a:effectLst/>
                          </a:endParaRPr>
                        </a:p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ru-RU" sz="2400" i="0" dirty="0">
                              <a:solidFill>
                                <a:schemeClr val="tx1"/>
                              </a:solidFill>
                              <a:effectLst/>
                            </a:rPr>
                            <a:t>Вычисли</a:t>
                          </a:r>
                          <a:r>
                            <a:rPr lang="ru-RU" sz="2400" i="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:</a:t>
                          </a:r>
                          <a:endParaRPr lang="ru-RU" sz="2400" i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 marL="457200" indent="-457200">
                            <a:spcAft>
                              <a:spcPts val="0"/>
                            </a:spcAft>
                            <a:buAutoNum type="arabicParenR"/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ru-RU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10</m:t>
                                  </m:r>
                                </m:num>
                                <m:den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  <m:r>
                                <a:rPr lang="ru-RU" sz="2400" i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ru-RU" sz="24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 b="0" i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ru-RU" sz="2400" b="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  <m:r>
                                <a:rPr lang="ru-RU" sz="2400" b="1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=</m:t>
                              </m:r>
                              <m:r>
                                <a:rPr lang="ru-RU" sz="2400" i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___</m:t>
                              </m:r>
                              <m:r>
                                <a:rPr lang="ru-RU" sz="2400" i="0" smtClean="0">
                                  <a:solidFill>
                                    <a:srgbClr val="0070C0"/>
                                  </a:solidFill>
                                  <a:effectLst/>
                                  <a:latin typeface="Cambria Math"/>
                                </a:rPr>
                                <m:t>(О)</m:t>
                              </m:r>
                              <m:r>
                                <a:rPr lang="ru-RU" sz="240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;</m:t>
                              </m:r>
                            </m:oMath>
                          </a14:m>
                          <a:endParaRPr lang="ru-RU" sz="2400" i="0" dirty="0" smtClean="0">
                            <a:solidFill>
                              <a:srgbClr val="0070C0"/>
                            </a:solidFill>
                            <a:effectLst/>
                          </a:endParaRPr>
                        </a:p>
                        <a:p>
                          <a:pPr marL="457200" indent="-457200">
                            <a:spcAft>
                              <a:spcPts val="0"/>
                            </a:spcAft>
                            <a:buAutoNum type="arabicParenR"/>
                          </a:pPr>
                          <a:endParaRPr lang="ru-RU" sz="2400" i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ru-RU" sz="2400" i="0" dirty="0">
                              <a:solidFill>
                                <a:schemeClr val="tx1"/>
                              </a:solidFill>
                              <a:effectLst/>
                            </a:rPr>
                            <a:t>2)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ru-RU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 b="0" i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  <m:r>
                                <a:rPr lang="ru-RU" sz="2400" i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ru-RU" sz="24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 b="0" i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6</m:t>
                                  </m:r>
                                </m:num>
                                <m:den>
                                  <m:r>
                                    <a:rPr lang="ru-RU" sz="2400" b="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  <m:r>
                                <a:rPr lang="ru-RU" sz="2400" i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=___  </m:t>
                              </m:r>
                              <m:r>
                                <a:rPr lang="ru-RU" sz="2400" i="0" smtClean="0">
                                  <a:solidFill>
                                    <a:srgbClr val="0070C0"/>
                                  </a:solidFill>
                                  <a:effectLst/>
                                  <a:latin typeface="Cambria Math"/>
                                </a:rPr>
                                <m:t>(Ф)</m:t>
                              </m:r>
                              <m:r>
                                <a:rPr lang="ru-RU" sz="240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;</m:t>
                              </m:r>
                            </m:oMath>
                          </a14:m>
                          <a:endParaRPr lang="ru-RU" sz="2400" i="0" dirty="0" smtClean="0">
                            <a:solidFill>
                              <a:srgbClr val="0070C0"/>
                            </a:solidFill>
                            <a:effectLst/>
                          </a:endParaRPr>
                        </a:p>
                        <a:p>
                          <a:pPr>
                            <a:spcAft>
                              <a:spcPts val="0"/>
                            </a:spcAft>
                          </a:pPr>
                          <a:endParaRPr lang="ru-RU" sz="2400" i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ru-RU" sz="2400" i="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3)</a:t>
                          </a:r>
                          <a14:m>
                            <m:oMath xmlns:m="http://schemas.openxmlformats.org/officeDocument/2006/math">
                              <m:r>
                                <a:rPr lang="ru-RU" sz="2400" b="1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ru-RU" sz="24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 b="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ru-RU" sz="2400" b="0" i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ru-RU" sz="2400" b="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  <m:r>
                                <a:rPr lang="ru-RU" sz="2400" i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ru-RU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  <m:r>
                                <a:rPr lang="ru-RU" sz="2400" i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=____ </m:t>
                              </m:r>
                              <m:r>
                                <a:rPr lang="ru-RU" sz="2400" i="0" smtClean="0">
                                  <a:solidFill>
                                    <a:srgbClr val="0070C0"/>
                                  </a:solidFill>
                                  <a:effectLst/>
                                  <a:latin typeface="Cambria Math"/>
                                </a:rPr>
                                <m:t>(С)</m:t>
                              </m:r>
                              <m:r>
                                <a:rPr lang="ru-RU" sz="240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;</m:t>
                              </m:r>
                              <m:r>
                                <a:rPr lang="ru-RU" sz="2400" i="0" smtClean="0">
                                  <a:solidFill>
                                    <a:srgbClr val="0070C0"/>
                                  </a:solidFill>
                                  <a:effectLst/>
                                  <a:latin typeface="Cambria Math"/>
                                </a:rPr>
                                <m:t> </m:t>
                              </m:r>
                            </m:oMath>
                          </a14:m>
                          <a:endParaRPr lang="ru-RU" sz="2400" i="0" dirty="0" smtClean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spcAft>
                              <a:spcPts val="0"/>
                            </a:spcAft>
                          </a:pPr>
                          <a:endParaRPr lang="ru-RU" sz="2400" i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ru-RU" sz="2400" i="0" dirty="0">
                              <a:solidFill>
                                <a:schemeClr val="tx1"/>
                              </a:solidFill>
                              <a:effectLst/>
                            </a:rPr>
                            <a:t>4)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ru-RU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  <m:r>
                                <a:rPr lang="ru-RU" sz="2400" i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ru-RU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2   </m:t>
                                  </m:r>
                                </m:num>
                                <m:den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  <m:r>
                                <a:rPr lang="ru-RU" sz="2400" i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=___ </m:t>
                              </m:r>
                              <m:r>
                                <a:rPr lang="ru-RU" sz="2400" i="0" smtClean="0">
                                  <a:solidFill>
                                    <a:srgbClr val="0070C0"/>
                                  </a:solidFill>
                                  <a:effectLst/>
                                  <a:latin typeface="Cambria Math"/>
                                </a:rPr>
                                <m:t>(Ф)</m:t>
                              </m:r>
                              <m:r>
                                <a:rPr lang="ru-RU" sz="240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;</m:t>
                              </m:r>
                            </m:oMath>
                          </a14:m>
                          <a:endParaRPr lang="ru-RU" sz="2400" i="0" dirty="0" smtClean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spcAft>
                              <a:spcPts val="0"/>
                            </a:spcAft>
                          </a:pPr>
                          <a:endParaRPr lang="ru-RU" sz="2400" i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ru-RU" sz="2400" i="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5)</a:t>
                          </a:r>
                          <a14:m>
                            <m:oMath xmlns:m="http://schemas.openxmlformats.org/officeDocument/2006/math">
                              <m:r>
                                <a:rPr lang="ru-RU" sz="2400" b="1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ru-RU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20</m:t>
                                  </m:r>
                                </m:num>
                                <m:den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  <m:r>
                                <a:rPr lang="ru-RU" sz="2400" i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ru-RU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4  </m:t>
                                  </m:r>
                                </m:num>
                                <m:den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  <m:r>
                                <a:rPr lang="ru-RU" sz="2400" i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=____</m:t>
                              </m:r>
                              <m:r>
                                <a:rPr lang="ru-RU" sz="2400" i="0" smtClean="0">
                                  <a:solidFill>
                                    <a:srgbClr val="0070C0"/>
                                  </a:solidFill>
                                  <a:effectLst/>
                                  <a:latin typeface="Cambria Math"/>
                                </a:rPr>
                                <m:t> (Р)</m:t>
                              </m:r>
                              <m:r>
                                <a:rPr lang="ru-RU" sz="240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;</m:t>
                              </m:r>
                            </m:oMath>
                          </a14:m>
                          <a:endParaRPr lang="ru-RU" sz="2400" i="0" dirty="0" smtClean="0">
                            <a:solidFill>
                              <a:srgbClr val="0070C0"/>
                            </a:solidFill>
                            <a:effectLst/>
                          </a:endParaRPr>
                        </a:p>
                        <a:p>
                          <a:pPr>
                            <a:spcAft>
                              <a:spcPts val="0"/>
                            </a:spcAft>
                          </a:pPr>
                          <a:endParaRPr lang="ru-RU" sz="2400" i="0" dirty="0" smtClean="0">
                            <a:solidFill>
                              <a:srgbClr val="0070C0"/>
                            </a:solidFill>
                            <a:effectLst/>
                          </a:endParaRPr>
                        </a:p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ru-RU" sz="2400" i="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6)</a:t>
                          </a:r>
                          <a14:m>
                            <m:oMath xmlns:m="http://schemas.openxmlformats.org/officeDocument/2006/math">
                              <m:r>
                                <a:rPr lang="ru-RU" sz="2400" b="1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ru-RU" sz="24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 b="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3</m:t>
                                  </m:r>
                                  <m:r>
                                    <a:rPr lang="ru-RU" sz="2400" b="0" i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0</m:t>
                                  </m:r>
                                </m:num>
                                <m:den>
                                  <m:r>
                                    <a:rPr lang="ru-RU" sz="2400" b="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  <m:r>
                                <a:rPr lang="ru-RU" sz="24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ru-RU" sz="24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 b="0" i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9</m:t>
                                  </m:r>
                                </m:num>
                                <m:den>
                                  <m:r>
                                    <a:rPr lang="ru-RU" sz="2400" b="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  <m:r>
                                <a:rPr lang="ru-RU" sz="2400" b="1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ru-RU" sz="240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 b="0" i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0</m:t>
                                  </m:r>
                                </m:num>
                                <m:den>
                                  <m:r>
                                    <a:rPr lang="ru-RU" sz="2400" i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  <m:r>
                                <a:rPr lang="ru-RU" sz="2400" i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=____</m:t>
                              </m:r>
                              <m:r>
                                <a:rPr lang="ru-RU" sz="2400" i="0" smtClean="0">
                                  <a:solidFill>
                                    <a:srgbClr val="0070C0"/>
                                  </a:solidFill>
                                  <a:effectLst/>
                                  <a:latin typeface="Cambria Math"/>
                                </a:rPr>
                                <m:t>(О)</m:t>
                              </m:r>
                            </m:oMath>
                          </a14:m>
                          <a:endParaRPr lang="ru-RU" sz="2400" i="0" dirty="0">
                            <a:solidFill>
                              <a:srgbClr val="0070C0"/>
                            </a:solidFill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>
                        <a:noFill/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Таблица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3222462061"/>
                  </p:ext>
                </p:extLst>
              </p:nvPr>
            </p:nvGraphicFramePr>
            <p:xfrm>
              <a:off x="683568" y="116632"/>
              <a:ext cx="7848872" cy="6696744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032448"/>
                    <a:gridCol w="3816424"/>
                  </a:tblGrid>
                  <a:tr h="6696744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t="-1274" r="-945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05751" t="-1274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02767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332656"/>
            <a:ext cx="770485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В организме человека содержание кальция составляет от 1 до 2,2 кг. Приблизительно 99% образует основу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человеческого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скелета, в то время как 1% этого минерала циркулирует в крови.</a:t>
            </a:r>
            <a:br>
              <a:rPr lang="ru-RU" sz="3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Роль кальция в организме человека нельзя недооценивать. Кальций формирует скелет человека, влияет на процессы свёртывания крови и обмен воды, нормализует обмен углеводов и хлорида натрия.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9618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otvet.imgsmail.ru/download/d895cf8d7345cd967fc0735ad350bfb7_i-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520" y="260648"/>
            <a:ext cx="8784976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3149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0768" y="692696"/>
            <a:ext cx="748883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Фосфор – один из самых распространённых элементов земной коры, его содержание составляет 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0, 08 – 0,09% её массы.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Фосфор относится к жизненно необходимым веществам, он входит в состав всех тканей организма, особенно мышц и мозга, участвует во всех видах обмена веществ, необходим для нормального функционирования нервной системы, сердечной мышцы.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7509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alpha-omega.su/_si/3/7650632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552" y="332656"/>
            <a:ext cx="8352927" cy="6120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4799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692696"/>
            <a:ext cx="734481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Домашнее </a:t>
            </a:r>
            <a:r>
              <a:rPr lang="ru-RU" sz="3200" dirty="0">
                <a:solidFill>
                  <a:srgbClr val="FF0000"/>
                </a:solidFill>
              </a:rPr>
              <a:t>задание </a:t>
            </a:r>
            <a:r>
              <a:rPr lang="ru-RU" sz="3200" dirty="0" smtClean="0">
                <a:solidFill>
                  <a:srgbClr val="FF0000"/>
                </a:solidFill>
              </a:rPr>
              <a:t>:</a:t>
            </a:r>
            <a:endParaRPr lang="ru-RU" sz="4000" dirty="0">
              <a:solidFill>
                <a:srgbClr val="FF0000"/>
              </a:solidFill>
            </a:endParaRPr>
          </a:p>
          <a:p>
            <a:r>
              <a:rPr lang="ru-RU" sz="4800" smtClean="0">
                <a:solidFill>
                  <a:srgbClr val="00B0F0"/>
                </a:solidFill>
              </a:rPr>
              <a:t>Творческое </a:t>
            </a:r>
            <a:r>
              <a:rPr lang="ru-RU" sz="4800" dirty="0">
                <a:solidFill>
                  <a:srgbClr val="00B0F0"/>
                </a:solidFill>
              </a:rPr>
              <a:t>задание: </a:t>
            </a:r>
            <a:r>
              <a:rPr lang="ru-RU" sz="4800" dirty="0"/>
              <a:t>составьте кроссворд с ключевым словом «ВИТАМИН»</a:t>
            </a:r>
          </a:p>
        </p:txBody>
      </p:sp>
    </p:spTree>
    <p:extLst>
      <p:ext uri="{BB962C8B-B14F-4D97-AF65-F5344CB8AC3E}">
        <p14:creationId xmlns:p14="http://schemas.microsoft.com/office/powerpoint/2010/main" val="391299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87536"/>
            <a:ext cx="2857500" cy="2913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87536"/>
            <a:ext cx="3096344" cy="2913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650" y="3861048"/>
            <a:ext cx="3118470" cy="2644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342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223</TotalTime>
  <Words>798</Words>
  <Application>Microsoft Office PowerPoint</Application>
  <PresentationFormat>Экран (4:3)</PresentationFormat>
  <Paragraphs>882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 ОБЫКНОВЕННЫМИ ДРОБЯМИ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Лаборантская</dc:creator>
  <cp:lastModifiedBy>Плаза</cp:lastModifiedBy>
  <cp:revision>32</cp:revision>
  <dcterms:created xsi:type="dcterms:W3CDTF">2016-02-10T02:32:01Z</dcterms:created>
  <dcterms:modified xsi:type="dcterms:W3CDTF">2017-09-25T10:32:49Z</dcterms:modified>
</cp:coreProperties>
</file>